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331" r:id="rId3"/>
    <p:sldId id="393" r:id="rId4"/>
    <p:sldId id="352" r:id="rId5"/>
    <p:sldId id="333" r:id="rId6"/>
    <p:sldId id="360" r:id="rId7"/>
    <p:sldId id="355" r:id="rId8"/>
    <p:sldId id="356" r:id="rId9"/>
    <p:sldId id="394" r:id="rId10"/>
    <p:sldId id="395" r:id="rId11"/>
    <p:sldId id="396" r:id="rId12"/>
    <p:sldId id="372" r:id="rId13"/>
    <p:sldId id="371" r:id="rId14"/>
    <p:sldId id="373" r:id="rId15"/>
    <p:sldId id="351" r:id="rId16"/>
    <p:sldId id="353" r:id="rId17"/>
    <p:sldId id="349" r:id="rId1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Egner" initials="BE" lastIdx="1" clrIdx="0">
    <p:extLst>
      <p:ext uri="{19B8F6BF-5375-455C-9EA6-DF929625EA0E}">
        <p15:presenceInfo xmlns:p15="http://schemas.microsoft.com/office/powerpoint/2012/main" userId="088a69ced1bc04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339933"/>
    <a:srgbClr val="CC0000"/>
    <a:srgbClr val="A4B55E"/>
    <a:srgbClr val="5353FF"/>
    <a:srgbClr val="7878CE"/>
    <a:srgbClr val="4444BC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8" autoAdjust="0"/>
    <p:restoredTop sz="85371" autoAdjust="0"/>
  </p:normalViewPr>
  <p:slideViewPr>
    <p:cSldViewPr>
      <p:cViewPr varScale="1">
        <p:scale>
          <a:sx n="107" d="100"/>
          <a:sy n="107" d="100"/>
        </p:scale>
        <p:origin x="872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-3564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11:02:16.141" idx="1">
    <p:pos x="4890" y="1813"/>
    <p:text>Remove this if flux is not calculated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11/30/18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11/30/18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7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8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8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1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4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Goals,</a:t>
            </a:r>
            <a:r>
              <a:rPr lang="en-US" baseline="0" dirty="0"/>
              <a:t> Lit, </a:t>
            </a:r>
            <a:r>
              <a:rPr lang="en-US" baseline="0" dirty="0" err="1"/>
              <a:t>Exp</a:t>
            </a:r>
            <a:r>
              <a:rPr lang="en-US" baseline="0" dirty="0"/>
              <a:t>, Model, optimize, results, conc.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2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Automated</a:t>
            </a:r>
            <a:r>
              <a:rPr lang="en-US" baseline="0" dirty="0"/>
              <a:t> </a:t>
            </a:r>
            <a:r>
              <a:rPr lang="en-US" baseline="0" dirty="0" err="1"/>
              <a:t>Opitmizaiton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ADVANTG </a:t>
            </a:r>
            <a:r>
              <a:rPr lang="en-US" baseline="0" dirty="0" err="1"/>
              <a:t>adjoint</a:t>
            </a:r>
            <a:r>
              <a:rPr lang="en-US" baseline="0" dirty="0"/>
              <a:t> Flux </a:t>
            </a:r>
            <a:r>
              <a:rPr lang="en-US" baseline="0" dirty="0" err="1"/>
              <a:t>calc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4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Manufacturer</a:t>
            </a:r>
            <a:r>
              <a:rPr lang="en-US" baseline="0" dirty="0"/>
              <a:t> issues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10-0.2% range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Deadlayer/Active Volume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9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5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Visual, copper lining to prevent X-ray</a:t>
            </a:r>
            <a:r>
              <a:rPr lang="en-US" baseline="0" dirty="0"/>
              <a:t>/electron backscatter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037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4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Sufficient</a:t>
            </a:r>
            <a:r>
              <a:rPr lang="en-US" baseline="0" dirty="0"/>
              <a:t> Energy Range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72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hwin-rao/685_Projec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>
                <a:solidFill>
                  <a:srgbClr val="000066"/>
                </a:solidFill>
              </a:rPr>
              <a:t>Radiation Energy Deposition on an Asteroid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3993566" y="3886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1600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2d Lt Ashwin Rao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6 December, 2018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3899904" y="3200400"/>
            <a:ext cx="480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endParaRPr lang="en-US" sz="240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435CBE-9148-C84E-9997-8F47ACAA0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764" y="1918855"/>
            <a:ext cx="5105400" cy="3829049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7EB1903-7C07-C14C-8953-8F9107E06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905000"/>
            <a:ext cx="5105400" cy="3829049"/>
          </a:xfr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EECC3B1-4A0C-964C-A40E-09D5107A0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82" y="1905000"/>
            <a:ext cx="4987636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665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DFC9F3-1187-8B45-A44D-9BF4E054B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1585912"/>
            <a:ext cx="4914900" cy="3686175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60B392-4EB4-4645-A904-F9FBB612E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8591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02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is highly dependent on particle type and energy.</a:t>
            </a:r>
          </a:p>
          <a:p>
            <a:pPr lvl="1"/>
            <a:r>
              <a:rPr lang="en-US" dirty="0"/>
              <a:t>Higher source energy = higher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baseline="-25000" dirty="0"/>
          </a:p>
          <a:p>
            <a:r>
              <a:rPr lang="en-US" dirty="0"/>
              <a:t>Dependent on isotopic composition of target.</a:t>
            </a:r>
          </a:p>
          <a:p>
            <a:pPr lvl="1"/>
            <a:r>
              <a:rPr lang="en-US" dirty="0"/>
              <a:t>Function of reaction cross sections of asteroid</a:t>
            </a:r>
            <a:r>
              <a:rPr lang="en-US" baseline="30000" dirty="0"/>
              <a:t>[6]</a:t>
            </a:r>
            <a:r>
              <a:rPr lang="en-US" dirty="0"/>
              <a:t>.</a:t>
            </a:r>
          </a:p>
          <a:p>
            <a:r>
              <a:rPr lang="en-US" dirty="0"/>
              <a:t>Detonation distance and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inversely related.</a:t>
            </a:r>
          </a:p>
          <a:p>
            <a:r>
              <a:rPr lang="en-US" dirty="0"/>
              <a:t>Neutrons more penetrating than hard x-rays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971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More detailed source term</a:t>
            </a:r>
          </a:p>
          <a:p>
            <a:pPr lvl="1"/>
            <a:r>
              <a:rPr lang="en-US" dirty="0"/>
              <a:t>Include all types of radiation particles, spectrum for each</a:t>
            </a:r>
          </a:p>
          <a:p>
            <a:r>
              <a:rPr lang="en-US" dirty="0"/>
              <a:t>More detailed mesh to tally depth profile radially and across surface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Future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86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r>
              <a:rPr lang="en-US" dirty="0"/>
              <a:t>Previous Work</a:t>
            </a:r>
          </a:p>
          <a:p>
            <a:r>
              <a:rPr lang="en-US" dirty="0"/>
              <a:t>MCNP 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F1E2C-BD78-C543-80D4-0CFB41705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463800"/>
            <a:ext cx="3937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Provided project assistance, Captain James Bevins, AFIT</a:t>
            </a:r>
          </a:p>
          <a:p>
            <a:r>
              <a:rPr lang="en-US" dirty="0"/>
              <a:t>Provided MCNP template and composition data, MAJ Aaron Ferguson, USA</a:t>
            </a:r>
            <a:r>
              <a:rPr lang="en-US" baseline="30000" dirty="0"/>
              <a:t>[1]</a:t>
            </a:r>
            <a:endParaRPr lang="en-US" dirty="0"/>
          </a:p>
          <a:p>
            <a:r>
              <a:rPr lang="en-US" dirty="0"/>
              <a:t>Michael Bay, Bruce Willis</a:t>
            </a:r>
            <a:r>
              <a:rPr lang="en-US" baseline="30000" dirty="0"/>
              <a:t>[9]</a:t>
            </a:r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Acknowledgements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DEFD-CDE5-1646-B14C-1A006590A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695700"/>
            <a:ext cx="3314700" cy="23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029200"/>
          </a:xfrm>
        </p:spPr>
        <p:txBody>
          <a:bodyPr/>
          <a:lstStyle/>
          <a:p>
            <a:r>
              <a:rPr lang="en-US" sz="1600" dirty="0">
                <a:hlinkClick r:id="rId3"/>
              </a:rPr>
              <a:t>Github</a:t>
            </a:r>
            <a:r>
              <a:rPr lang="en-US" sz="1600" dirty="0"/>
              <a:t> repository</a:t>
            </a:r>
          </a:p>
          <a:p>
            <a:pPr marL="0" indent="0">
              <a:buNone/>
            </a:pPr>
            <a:r>
              <a:rPr lang="en-US" sz="1600" dirty="0"/>
              <a:t>[1] Ferguson, Aaron J. Analysis of Neutron Effects for Asteroid Disruption. 2016. Air Force Institute of Technology. Master’s Thesis.</a:t>
            </a:r>
          </a:p>
          <a:p>
            <a:pPr marL="0" indent="0">
              <a:buNone/>
            </a:pPr>
            <a:r>
              <a:rPr lang="en-US" sz="1600" dirty="0"/>
              <a:t>[2] E. </a:t>
            </a:r>
            <a:r>
              <a:rPr lang="en-US" sz="1600" dirty="0" err="1"/>
              <a:t>Jarosewich</a:t>
            </a:r>
            <a:r>
              <a:rPr lang="en-US" sz="1600" dirty="0"/>
              <a:t>, R. S. Clarke, and J. N. Barrows, ”The Allende meteorite reference sample,” Smithsonian Contributions to the Earth Sciences, vol. 27, p. 49, 1987.</a:t>
            </a:r>
          </a:p>
          <a:p>
            <a:pPr marL="0" indent="0">
              <a:buNone/>
            </a:pPr>
            <a:r>
              <a:rPr lang="en-US" sz="1600" dirty="0"/>
              <a:t>[3] D. B. </a:t>
            </a:r>
            <a:r>
              <a:rPr lang="en-US" sz="1600" dirty="0" err="1"/>
              <a:t>Pelowitz</a:t>
            </a:r>
            <a:r>
              <a:rPr lang="en-US" sz="1600" dirty="0"/>
              <a:t>, ”MCNP6 User’s Manual Version 1.0,” Los Alamos National Laboratory, Los Alamos National Laboratory, 2013.</a:t>
            </a:r>
          </a:p>
          <a:p>
            <a:pPr marL="0" indent="0">
              <a:buNone/>
            </a:pPr>
            <a:r>
              <a:rPr lang="en-US" sz="1600" dirty="0"/>
              <a:t>[4] R. MCCONN, ”Compendium of Material Composition Data for Radiation Transport Modeling,” Pacific North Western National Laboratory, Richland, WA (2011).</a:t>
            </a:r>
          </a:p>
          <a:p>
            <a:pPr marL="0" indent="0">
              <a:buNone/>
            </a:pPr>
            <a:r>
              <a:rPr lang="en-US" sz="1600" dirty="0"/>
              <a:t>[5] S. S. Board et al., Defending Planet Earth:: Near-Earth Object Surveys and Hazard Mitigation Strategies. National Academies Press, 2010.</a:t>
            </a:r>
          </a:p>
          <a:p>
            <a:pPr marL="0" indent="0">
              <a:buNone/>
            </a:pPr>
            <a:r>
              <a:rPr lang="en-US" sz="1600" dirty="0"/>
              <a:t>[6] ”ENDF/B-VII.1 Evaluated Nuclear Data Library.” [Online]. Available: http://</a:t>
            </a:r>
            <a:r>
              <a:rPr lang="en-US" sz="1600" dirty="0" err="1"/>
              <a:t>www.nndc.bnl.gov</a:t>
            </a:r>
            <a:r>
              <a:rPr lang="en-US" sz="1600" dirty="0"/>
              <a:t>/</a:t>
            </a:r>
            <a:r>
              <a:rPr lang="en-US" sz="1600" dirty="0" err="1"/>
              <a:t>endf</a:t>
            </a:r>
            <a:r>
              <a:rPr lang="en-US" sz="1600" dirty="0"/>
              <a:t>/b7.1/</a:t>
            </a:r>
          </a:p>
          <a:p>
            <a:pPr marL="0" indent="0">
              <a:buNone/>
            </a:pPr>
            <a:r>
              <a:rPr lang="en-US" sz="1600" dirty="0"/>
              <a:t>[7] ”NEO Discovery Statistics.” [Online]. Available: http://</a:t>
            </a:r>
            <a:r>
              <a:rPr lang="en-US" sz="1600" dirty="0" err="1"/>
              <a:t>neo.jpl.nasa.gov</a:t>
            </a:r>
            <a:r>
              <a:rPr lang="en-US" sz="1600" dirty="0"/>
              <a:t>/stats/</a:t>
            </a:r>
            <a:r>
              <a:rPr lang="en-US" sz="1600" dirty="0" err="1"/>
              <a:t>goall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[8] </a:t>
            </a:r>
            <a:r>
              <a:rPr lang="en-US" sz="1600" b="1" dirty="0" err="1"/>
              <a:t>Bodansky</a:t>
            </a:r>
            <a:r>
              <a:rPr lang="en-US" sz="1600" b="1" dirty="0"/>
              <a:t>, David</a:t>
            </a:r>
            <a:r>
              <a:rPr lang="en-US" sz="1600" dirty="0"/>
              <a:t>. Nuclear Energy: Principles, Practices, and Prospects. 2nd ed., Springer, 2005.</a:t>
            </a:r>
          </a:p>
          <a:p>
            <a:pPr marL="0" indent="0">
              <a:buNone/>
            </a:pPr>
            <a:r>
              <a:rPr lang="en-US" sz="1600" dirty="0"/>
              <a:t>[9] Bay, Michael, director. Armageddon. Touchstone Pictures, 1998.</a:t>
            </a:r>
          </a:p>
        </p:txBody>
      </p:sp>
    </p:spTree>
    <p:extLst>
      <p:ext uri="{BB962C8B-B14F-4D97-AF65-F5344CB8AC3E}">
        <p14:creationId xmlns:p14="http://schemas.microsoft.com/office/powerpoint/2010/main" val="5509382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23DBB-3A88-9449-BBD0-269A4290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787525"/>
            <a:ext cx="5638800" cy="3777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51200-86BC-5844-A8E1-3E500CABB407}"/>
              </a:ext>
            </a:extLst>
          </p:cNvPr>
          <p:cNvSpPr txBox="1"/>
          <p:nvPr/>
        </p:nvSpPr>
        <p:spPr>
          <a:xfrm>
            <a:off x="1295400" y="178752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793D212A-4E00-604B-A6F3-38D005588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1981200" cy="9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987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Project Goals</a:t>
            </a:r>
          </a:p>
          <a:p>
            <a:pPr lvl="1"/>
            <a:r>
              <a:rPr lang="en-US" dirty="0"/>
              <a:t>Key concept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7D1B1-F8B1-314C-8338-F7709E59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1719262"/>
            <a:ext cx="4559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7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Asteroid impact on earth could be catastrophic</a:t>
            </a:r>
            <a:r>
              <a:rPr lang="en-US" baseline="30000" dirty="0"/>
              <a:t>[9]</a:t>
            </a:r>
            <a:endParaRPr lang="en-US" dirty="0"/>
          </a:p>
          <a:p>
            <a:r>
              <a:rPr lang="en-US" dirty="0"/>
              <a:t>Potential solution: use a nuke</a:t>
            </a:r>
            <a:r>
              <a:rPr lang="en-US" baseline="30000" dirty="0"/>
              <a:t>[5]</a:t>
            </a:r>
            <a:endParaRPr lang="en-US" dirty="0"/>
          </a:p>
          <a:p>
            <a:pPr lvl="1"/>
            <a:r>
              <a:rPr lang="en-US" dirty="0"/>
              <a:t>Detonate some distance away from surface</a:t>
            </a:r>
          </a:p>
          <a:p>
            <a:pPr lvl="1"/>
            <a:r>
              <a:rPr lang="en-US" dirty="0"/>
              <a:t>Fragment, ”blow-off” enough material to change path</a:t>
            </a:r>
          </a:p>
          <a:p>
            <a:r>
              <a:rPr lang="en-US" dirty="0"/>
              <a:t>Dependent on energy deposited from detonation</a:t>
            </a:r>
            <a:r>
              <a:rPr lang="en-US" baseline="30000" dirty="0"/>
              <a:t>[1]</a:t>
            </a:r>
            <a:endParaRPr lang="en-US" dirty="0"/>
          </a:p>
          <a:p>
            <a:pPr lvl="1"/>
            <a:r>
              <a:rPr lang="en-US" dirty="0"/>
              <a:t>Radiation interactions with asteroid (scattering, absorption)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DCBE3-9AEE-F643-BF7C-B01517CAD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4662487"/>
            <a:ext cx="3200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77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MCNP model of an asteroid and use MCNP to characterize energy deposition from different types of radiation</a:t>
            </a:r>
          </a:p>
          <a:p>
            <a:r>
              <a:rPr lang="en-US" dirty="0"/>
              <a:t>Calculate total energy deposition, develop depth profile</a:t>
            </a:r>
          </a:p>
          <a:p>
            <a:r>
              <a:rPr lang="en-US" dirty="0"/>
              <a:t>Modify SDEF card with built in 14.1 MeV source to analyze effects of different particles/energies</a:t>
            </a:r>
          </a:p>
          <a:p>
            <a:pPr lvl="1"/>
            <a:r>
              <a:rPr lang="en-US" dirty="0"/>
              <a:t>Use Watt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C7B81-1345-8641-84BC-C719A6AC2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15" y="3751289"/>
            <a:ext cx="4670685" cy="262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517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MAJ Ferguson’s thesis. </a:t>
            </a:r>
            <a:r>
              <a:rPr lang="en-US" baseline="30000" dirty="0"/>
              <a:t>[1]</a:t>
            </a:r>
          </a:p>
          <a:p>
            <a:r>
              <a:rPr lang="en-US" dirty="0"/>
              <a:t>Used MCNP input files as a base for testing different radiation</a:t>
            </a:r>
          </a:p>
          <a:p>
            <a:pPr lvl="1"/>
            <a:r>
              <a:rPr lang="en-US" dirty="0"/>
              <a:t>Allende meteorite </a:t>
            </a:r>
            <a:r>
              <a:rPr lang="en-US" baseline="30000" dirty="0"/>
              <a:t>[2][4]</a:t>
            </a:r>
            <a:r>
              <a:rPr lang="en-US" dirty="0"/>
              <a:t> and ice compositions</a:t>
            </a:r>
          </a:p>
          <a:p>
            <a:endParaRPr lang="en-US" dirty="0"/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3258CD4-11C0-1E4B-B12E-E026E85A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26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04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295400"/>
            <a:ext cx="4343400" cy="4876800"/>
          </a:xfrm>
        </p:spPr>
        <p:txBody>
          <a:bodyPr/>
          <a:lstStyle/>
          <a:p>
            <a:r>
              <a:rPr lang="en-US" dirty="0"/>
              <a:t>25 m radius asteroid</a:t>
            </a:r>
            <a:r>
              <a:rPr lang="en-US" baseline="30000" dirty="0"/>
              <a:t>[7]</a:t>
            </a:r>
            <a:endParaRPr lang="en-US" dirty="0"/>
          </a:p>
          <a:p>
            <a:r>
              <a:rPr lang="en-US" dirty="0"/>
              <a:t>Point source: 100, 10, 1 cm away from surface</a:t>
            </a:r>
          </a:p>
          <a:p>
            <a:r>
              <a:rPr lang="en-US" dirty="0"/>
              <a:t>Thermal, 0.5, 1, 14.1 MeV, Watt spectrum Neutrons</a:t>
            </a:r>
          </a:p>
          <a:p>
            <a:r>
              <a:rPr lang="en-US" dirty="0"/>
              <a:t>1, 5, 10, 20 </a:t>
            </a:r>
            <a:r>
              <a:rPr lang="en-US" dirty="0" err="1"/>
              <a:t>keV</a:t>
            </a:r>
            <a:r>
              <a:rPr lang="en-US" dirty="0"/>
              <a:t> X-Rays</a:t>
            </a:r>
          </a:p>
          <a:p>
            <a:r>
              <a:rPr lang="en-US" dirty="0"/>
              <a:t>+F6 tally (energy dep from all particles) </a:t>
            </a:r>
            <a:r>
              <a:rPr lang="en-US" baseline="30000" dirty="0"/>
              <a:t>[3]</a:t>
            </a:r>
            <a:endParaRPr lang="en-US" dirty="0"/>
          </a:p>
          <a:p>
            <a:r>
              <a:rPr lang="en-US" dirty="0"/>
              <a:t>Total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r>
              <a:rPr lang="en-US" dirty="0"/>
              <a:t> and depth profile tallies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MCNP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9EDD5A-A1DE-A243-9281-7BE5558B9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55" y="1323109"/>
            <a:ext cx="2188889" cy="21266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EEA94-4ACA-6148-814A-0F70F145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4213128" cy="19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23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Input: SDEF card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8F9692-6A2C-C94B-B066-8C46906D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</p:spPr>
        <p:txBody>
          <a:bodyPr/>
          <a:lstStyle/>
          <a:p>
            <a:r>
              <a:rPr lang="en-US" dirty="0"/>
              <a:t>Varied: POS, ERG, PAR to test different detonation distances, source particles, particle energies</a:t>
            </a:r>
          </a:p>
          <a:p>
            <a:r>
              <a:rPr lang="en-US" dirty="0"/>
              <a:t>Watt Spectrum: varying constants did not drastically affect </a:t>
            </a:r>
            <a:r>
              <a:rPr lang="en-US" dirty="0" err="1"/>
              <a:t>E</a:t>
            </a:r>
            <a:r>
              <a:rPr lang="en-US" baseline="-25000" dirty="0" err="1"/>
              <a:t>dep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61DBCD-4B87-1647-B5DF-48F03239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24200"/>
            <a:ext cx="64058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698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Content Placeholder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2D72844-128B-AC48-A481-A84EAF4F0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689754"/>
            <a:ext cx="4953000" cy="3714750"/>
          </a:xfrm>
        </p:spPr>
      </p:pic>
      <p:pic>
        <p:nvPicPr>
          <p:cNvPr id="8" name="Picture 7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A97AF5B5-38E8-9640-97CD-779187B8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1720196"/>
            <a:ext cx="48260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86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80F8A-463A-4890-BC87-BDB129B2791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Content Placeholder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98AB27-ECD0-4948-BD31-B4006607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4876800" cy="3657600"/>
          </a:xfrm>
        </p:spPr>
      </p:pic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5C0CCF1-EA76-5B40-9A71-8F098CF2A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1989137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60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28112</TotalTime>
  <Words>741</Words>
  <Application>Microsoft Macintosh PowerPoint</Application>
  <PresentationFormat>On-screen Show (4:3)</PresentationFormat>
  <Paragraphs>122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2_Default Design</vt:lpstr>
      <vt:lpstr>PowerPoint Presentation</vt:lpstr>
      <vt:lpstr>Overview</vt:lpstr>
      <vt:lpstr>Problem</vt:lpstr>
      <vt:lpstr>Project Goals</vt:lpstr>
      <vt:lpstr>Previous Work</vt:lpstr>
      <vt:lpstr>MCNP Model</vt:lpstr>
      <vt:lpstr>Example Input: SDEF card</vt:lpstr>
      <vt:lpstr>Results</vt:lpstr>
      <vt:lpstr>Results</vt:lpstr>
      <vt:lpstr>Results</vt:lpstr>
      <vt:lpstr>Results</vt:lpstr>
      <vt:lpstr>Conclusion</vt:lpstr>
      <vt:lpstr>Future Work</vt:lpstr>
      <vt:lpstr>Summary</vt:lpstr>
      <vt:lpstr>Acknowledgements</vt:lpstr>
      <vt:lpstr>References</vt:lpstr>
      <vt:lpstr>Questions?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Rao, Ashwin</cp:lastModifiedBy>
  <cp:revision>1018</cp:revision>
  <dcterms:created xsi:type="dcterms:W3CDTF">2010-05-28T18:07:16Z</dcterms:created>
  <dcterms:modified xsi:type="dcterms:W3CDTF">2018-12-04T14:16:56Z</dcterms:modified>
</cp:coreProperties>
</file>